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E04"/>
    <a:srgbClr val="2B50A1"/>
    <a:srgbClr val="0546A1"/>
    <a:srgbClr val="094DAC"/>
    <a:srgbClr val="000000"/>
    <a:srgbClr val="FF7400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2"/>
    <p:restoredTop sz="94647"/>
  </p:normalViewPr>
  <p:slideViewPr>
    <p:cSldViewPr snapToGrid="0" snapToObjects="1">
      <p:cViewPr varScale="1">
        <p:scale>
          <a:sx n="134" d="100"/>
          <a:sy n="134" d="100"/>
        </p:scale>
        <p:origin x="216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84628-CFD8-D240-9186-14E1BAF6D782}" type="doc">
      <dgm:prSet loTypeId="urn:microsoft.com/office/officeart/2009/layout/CircleArrowProcess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FFB543-D09B-7A4D-9853-42A33F3BE8FA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300" b="1" i="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Faculty Practice What They Teach</a:t>
          </a:r>
          <a:r>
            <a:rPr lang="en-US" sz="1200" b="0" i="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                          </a:t>
          </a:r>
          <a:r>
            <a:rPr lang="en-US" sz="1100" b="0" i="0" dirty="0" smtClean="0">
              <a:latin typeface="Calibri Light" charset="0"/>
              <a:ea typeface="Calibri Light" charset="0"/>
              <a:cs typeface="Calibri Light" charset="0"/>
            </a:rPr>
            <a:t>All students take courses designed to prepare them to enter this fast-paced, ever-evolving field.  </a:t>
          </a:r>
          <a:endParaRPr lang="en-US" sz="1100" b="0" i="0" dirty="0">
            <a:latin typeface="Calibri Light" charset="0"/>
            <a:ea typeface="Calibri Light" charset="0"/>
            <a:cs typeface="Calibri Light" charset="0"/>
          </a:endParaRPr>
        </a:p>
      </dgm:t>
    </dgm:pt>
    <dgm:pt modelId="{0A695466-0DC8-0849-8AEF-2741582605B4}" type="parTrans" cxnId="{2772B847-E6B1-434E-B203-91FD298F0F3B}">
      <dgm:prSet/>
      <dgm:spPr/>
      <dgm:t>
        <a:bodyPr/>
        <a:lstStyle/>
        <a:p>
          <a:endParaRPr lang="en-US"/>
        </a:p>
      </dgm:t>
    </dgm:pt>
    <dgm:pt modelId="{E4A898CE-0846-DC40-82C8-92A59C586A1F}" type="sibTrans" cxnId="{2772B847-E6B1-434E-B203-91FD298F0F3B}">
      <dgm:prSet/>
      <dgm:spPr/>
      <dgm:t>
        <a:bodyPr/>
        <a:lstStyle/>
        <a:p>
          <a:endParaRPr lang="en-US"/>
        </a:p>
      </dgm:t>
    </dgm:pt>
    <dgm:pt modelId="{5930D28A-51D2-E948-A5E4-80BEE116BD75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300" b="1" i="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Integrative Research Experiences</a:t>
          </a:r>
          <a:r>
            <a:rPr lang="en-US" sz="1200" b="0" i="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                           </a:t>
          </a:r>
          <a:r>
            <a:rPr lang="en-US" sz="1100" b="0" i="0" dirty="0" smtClean="0">
              <a:latin typeface="Calibri Light" charset="0"/>
              <a:ea typeface="Calibri Light" charset="0"/>
              <a:cs typeface="Calibri Light" charset="0"/>
            </a:rPr>
            <a:t>All students participate in collaborative internships with world-class biomedical researchers at Duke. </a:t>
          </a:r>
          <a:endParaRPr lang="en-US" sz="1100" b="0" i="0" dirty="0">
            <a:latin typeface="Calibri Light" charset="0"/>
            <a:ea typeface="Calibri Light" charset="0"/>
            <a:cs typeface="Calibri Light" charset="0"/>
          </a:endParaRPr>
        </a:p>
      </dgm:t>
    </dgm:pt>
    <dgm:pt modelId="{0B70B549-6027-2845-9DFB-DBD15F50C0CB}" type="parTrans" cxnId="{5F892A86-264E-9045-B64D-79754E49E084}">
      <dgm:prSet/>
      <dgm:spPr/>
      <dgm:t>
        <a:bodyPr/>
        <a:lstStyle/>
        <a:p>
          <a:endParaRPr lang="en-US"/>
        </a:p>
      </dgm:t>
    </dgm:pt>
    <dgm:pt modelId="{60A62364-8E58-8B42-A847-A5CB6CA6A2EA}" type="sibTrans" cxnId="{5F892A86-264E-9045-B64D-79754E49E084}">
      <dgm:prSet/>
      <dgm:spPr/>
      <dgm:t>
        <a:bodyPr/>
        <a:lstStyle/>
        <a:p>
          <a:endParaRPr lang="en-US"/>
        </a:p>
      </dgm:t>
    </dgm:pt>
    <dgm:pt modelId="{90A250B7-351E-644D-BF0B-E09A2ADB9827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300" b="1" i="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Formal Career Preparation and Development         </a:t>
          </a:r>
          <a:r>
            <a:rPr lang="en-US" sz="1100" b="0" i="0" dirty="0" smtClean="0">
              <a:latin typeface="Calibri Light" charset="0"/>
              <a:ea typeface="Calibri Light" charset="0"/>
              <a:cs typeface="Calibri Light" charset="0"/>
            </a:rPr>
            <a:t>All students receive training in career-savvy skills like networking and creating a digital presence. </a:t>
          </a:r>
          <a:endParaRPr lang="en-US" sz="1100" b="0" i="0" dirty="0">
            <a:latin typeface="Calibri Light" charset="0"/>
            <a:ea typeface="Calibri Light" charset="0"/>
            <a:cs typeface="Calibri Light" charset="0"/>
          </a:endParaRPr>
        </a:p>
      </dgm:t>
    </dgm:pt>
    <dgm:pt modelId="{C0D8C64D-3B79-9F49-9C88-5B60A759F4AC}" type="parTrans" cxnId="{253320C7-B31B-6B47-B5E4-E4ABD2DD4A37}">
      <dgm:prSet/>
      <dgm:spPr/>
      <dgm:t>
        <a:bodyPr/>
        <a:lstStyle/>
        <a:p>
          <a:endParaRPr lang="en-US"/>
        </a:p>
      </dgm:t>
    </dgm:pt>
    <dgm:pt modelId="{AB72CCEB-3A99-C343-8ACB-24A2ED1216CA}" type="sibTrans" cxnId="{253320C7-B31B-6B47-B5E4-E4ABD2DD4A37}">
      <dgm:prSet/>
      <dgm:spPr/>
      <dgm:t>
        <a:bodyPr/>
        <a:lstStyle/>
        <a:p>
          <a:endParaRPr lang="en-US"/>
        </a:p>
      </dgm:t>
    </dgm:pt>
    <dgm:pt modelId="{F0C9BB84-AC61-A949-B2B2-FFACC717C6D8}" type="pres">
      <dgm:prSet presAssocID="{C1F84628-CFD8-D240-9186-14E1BAF6D782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238A753-7840-0248-80F9-85F0BBB9F384}" type="pres">
      <dgm:prSet presAssocID="{9CFFB543-D09B-7A4D-9853-42A33F3BE8FA}" presName="Accent1" presStyleCnt="0"/>
      <dgm:spPr/>
    </dgm:pt>
    <dgm:pt modelId="{28CF6225-0083-E043-B2F8-F277CB332336}" type="pres">
      <dgm:prSet presAssocID="{9CFFB543-D09B-7A4D-9853-42A33F3BE8FA}" presName="Accent" presStyleLbl="node1" presStyleIdx="0" presStyleCnt="3"/>
      <dgm:spPr>
        <a:solidFill>
          <a:schemeClr val="accent1">
            <a:lumMod val="75000"/>
          </a:schemeClr>
        </a:solidFill>
      </dgm:spPr>
    </dgm:pt>
    <dgm:pt modelId="{D473C79C-47DE-2F49-A3D9-95F95E279A0F}" type="pres">
      <dgm:prSet presAssocID="{9CFFB543-D09B-7A4D-9853-42A33F3BE8FA}" presName="Parent1" presStyleLbl="revTx" presStyleIdx="0" presStyleCnt="3" custScaleX="237714" custLinFactNeighborX="-163" custLinFactNeighborY="-214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7C3A9F-CE48-8342-9FB9-2628DA5922E3}" type="pres">
      <dgm:prSet presAssocID="{5930D28A-51D2-E948-A5E4-80BEE116BD75}" presName="Accent2" presStyleCnt="0"/>
      <dgm:spPr/>
    </dgm:pt>
    <dgm:pt modelId="{D863B932-9FD4-2D40-911D-9445D1143C6F}" type="pres">
      <dgm:prSet presAssocID="{5930D28A-51D2-E948-A5E4-80BEE116BD75}" presName="Accent" presStyleLbl="node1" presStyleIdx="1" presStyleCnt="3"/>
      <dgm:spPr>
        <a:solidFill>
          <a:schemeClr val="accent1">
            <a:lumMod val="75000"/>
          </a:schemeClr>
        </a:solidFill>
      </dgm:spPr>
    </dgm:pt>
    <dgm:pt modelId="{42D65746-4DE2-954A-8F0E-E8255B136AF6}" type="pres">
      <dgm:prSet presAssocID="{5930D28A-51D2-E948-A5E4-80BEE116BD75}" presName="Parent2" presStyleLbl="revTx" presStyleIdx="1" presStyleCnt="3" custScaleX="23833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280AC6-25A9-1745-B572-D20B71948562}" type="pres">
      <dgm:prSet presAssocID="{90A250B7-351E-644D-BF0B-E09A2ADB9827}" presName="Accent3" presStyleCnt="0"/>
      <dgm:spPr/>
    </dgm:pt>
    <dgm:pt modelId="{82602DB7-DDFD-704A-AAAD-D97E42A85584}" type="pres">
      <dgm:prSet presAssocID="{90A250B7-351E-644D-BF0B-E09A2ADB9827}" presName="Accent" presStyleLbl="node1" presStyleIdx="2" presStyleCnt="3"/>
      <dgm:spPr>
        <a:solidFill>
          <a:schemeClr val="accent1">
            <a:lumMod val="75000"/>
          </a:schemeClr>
        </a:solidFill>
      </dgm:spPr>
    </dgm:pt>
    <dgm:pt modelId="{AE7939E4-AF3A-244A-8239-0081FC5D6E09}" type="pres">
      <dgm:prSet presAssocID="{90A250B7-351E-644D-BF0B-E09A2ADB9827}" presName="Parent3" presStyleLbl="revTx" presStyleIdx="2" presStyleCnt="3" custScaleX="2515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892A86-264E-9045-B64D-79754E49E084}" srcId="{C1F84628-CFD8-D240-9186-14E1BAF6D782}" destId="{5930D28A-51D2-E948-A5E4-80BEE116BD75}" srcOrd="1" destOrd="0" parTransId="{0B70B549-6027-2845-9DFB-DBD15F50C0CB}" sibTransId="{60A62364-8E58-8B42-A847-A5CB6CA6A2EA}"/>
    <dgm:cxn modelId="{B18DE9A2-4FC3-6145-B7BA-F97828D4140B}" type="presOf" srcId="{5930D28A-51D2-E948-A5E4-80BEE116BD75}" destId="{42D65746-4DE2-954A-8F0E-E8255B136AF6}" srcOrd="0" destOrd="0" presId="urn:microsoft.com/office/officeart/2009/layout/CircleArrowProcess"/>
    <dgm:cxn modelId="{5230AE64-2BD5-0D40-AC41-13B340D156EB}" type="presOf" srcId="{C1F84628-CFD8-D240-9186-14E1BAF6D782}" destId="{F0C9BB84-AC61-A949-B2B2-FFACC717C6D8}" srcOrd="0" destOrd="0" presId="urn:microsoft.com/office/officeart/2009/layout/CircleArrowProcess"/>
    <dgm:cxn modelId="{891CCDB6-9B53-4341-9B84-EBA64E1B1451}" type="presOf" srcId="{9CFFB543-D09B-7A4D-9853-42A33F3BE8FA}" destId="{D473C79C-47DE-2F49-A3D9-95F95E279A0F}" srcOrd="0" destOrd="0" presId="urn:microsoft.com/office/officeart/2009/layout/CircleArrowProcess"/>
    <dgm:cxn modelId="{253320C7-B31B-6B47-B5E4-E4ABD2DD4A37}" srcId="{C1F84628-CFD8-D240-9186-14E1BAF6D782}" destId="{90A250B7-351E-644D-BF0B-E09A2ADB9827}" srcOrd="2" destOrd="0" parTransId="{C0D8C64D-3B79-9F49-9C88-5B60A759F4AC}" sibTransId="{AB72CCEB-3A99-C343-8ACB-24A2ED1216CA}"/>
    <dgm:cxn modelId="{7CDF90E6-4284-C541-9F47-B580EB6727D9}" type="presOf" srcId="{90A250B7-351E-644D-BF0B-E09A2ADB9827}" destId="{AE7939E4-AF3A-244A-8239-0081FC5D6E09}" srcOrd="0" destOrd="0" presId="urn:microsoft.com/office/officeart/2009/layout/CircleArrowProcess"/>
    <dgm:cxn modelId="{2772B847-E6B1-434E-B203-91FD298F0F3B}" srcId="{C1F84628-CFD8-D240-9186-14E1BAF6D782}" destId="{9CFFB543-D09B-7A4D-9853-42A33F3BE8FA}" srcOrd="0" destOrd="0" parTransId="{0A695466-0DC8-0849-8AEF-2741582605B4}" sibTransId="{E4A898CE-0846-DC40-82C8-92A59C586A1F}"/>
    <dgm:cxn modelId="{2E90D646-4329-2647-A81D-4E270CA322EC}" type="presParOf" srcId="{F0C9BB84-AC61-A949-B2B2-FFACC717C6D8}" destId="{D238A753-7840-0248-80F9-85F0BBB9F384}" srcOrd="0" destOrd="0" presId="urn:microsoft.com/office/officeart/2009/layout/CircleArrowProcess"/>
    <dgm:cxn modelId="{F7308718-4A7A-324B-831E-CFF66121F2DE}" type="presParOf" srcId="{D238A753-7840-0248-80F9-85F0BBB9F384}" destId="{28CF6225-0083-E043-B2F8-F277CB332336}" srcOrd="0" destOrd="0" presId="urn:microsoft.com/office/officeart/2009/layout/CircleArrowProcess"/>
    <dgm:cxn modelId="{AFD26459-F224-BA48-B605-72CFBE8C5090}" type="presParOf" srcId="{F0C9BB84-AC61-A949-B2B2-FFACC717C6D8}" destId="{D473C79C-47DE-2F49-A3D9-95F95E279A0F}" srcOrd="1" destOrd="0" presId="urn:microsoft.com/office/officeart/2009/layout/CircleArrowProcess"/>
    <dgm:cxn modelId="{35155089-9E48-304D-8766-C36E03DC8D17}" type="presParOf" srcId="{F0C9BB84-AC61-A949-B2B2-FFACC717C6D8}" destId="{027C3A9F-CE48-8342-9FB9-2628DA5922E3}" srcOrd="2" destOrd="0" presId="urn:microsoft.com/office/officeart/2009/layout/CircleArrowProcess"/>
    <dgm:cxn modelId="{C1CF96E0-396D-AB4C-98E8-FA1509066BCD}" type="presParOf" srcId="{027C3A9F-CE48-8342-9FB9-2628DA5922E3}" destId="{D863B932-9FD4-2D40-911D-9445D1143C6F}" srcOrd="0" destOrd="0" presId="urn:microsoft.com/office/officeart/2009/layout/CircleArrowProcess"/>
    <dgm:cxn modelId="{C5E746E3-908B-6D4A-8D24-31A511294D27}" type="presParOf" srcId="{F0C9BB84-AC61-A949-B2B2-FFACC717C6D8}" destId="{42D65746-4DE2-954A-8F0E-E8255B136AF6}" srcOrd="3" destOrd="0" presId="urn:microsoft.com/office/officeart/2009/layout/CircleArrowProcess"/>
    <dgm:cxn modelId="{C23E87C9-BDEC-7944-AC4C-371AEA3312BE}" type="presParOf" srcId="{F0C9BB84-AC61-A949-B2B2-FFACC717C6D8}" destId="{C2280AC6-25A9-1745-B572-D20B71948562}" srcOrd="4" destOrd="0" presId="urn:microsoft.com/office/officeart/2009/layout/CircleArrowProcess"/>
    <dgm:cxn modelId="{A19CD1CC-54B7-9345-8D73-A4FD04F4C93B}" type="presParOf" srcId="{C2280AC6-25A9-1745-B572-D20B71948562}" destId="{82602DB7-DDFD-704A-AAAD-D97E42A85584}" srcOrd="0" destOrd="0" presId="urn:microsoft.com/office/officeart/2009/layout/CircleArrowProcess"/>
    <dgm:cxn modelId="{E21B6192-3A01-964C-8A8B-8DA88C29F77B}" type="presParOf" srcId="{F0C9BB84-AC61-A949-B2B2-FFACC717C6D8}" destId="{AE7939E4-AF3A-244A-8239-0081FC5D6E09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F6225-0083-E043-B2F8-F277CB332336}">
      <dsp:nvSpPr>
        <dsp:cNvPr id="0" name=""/>
        <dsp:cNvSpPr/>
      </dsp:nvSpPr>
      <dsp:spPr>
        <a:xfrm>
          <a:off x="2653473" y="0"/>
          <a:ext cx="2288650" cy="228899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73C79C-47DE-2F49-A3D9-95F95E279A0F}">
      <dsp:nvSpPr>
        <dsp:cNvPr id="0" name=""/>
        <dsp:cNvSpPr/>
      </dsp:nvSpPr>
      <dsp:spPr>
        <a:xfrm>
          <a:off x="2281572" y="689761"/>
          <a:ext cx="3023149" cy="635727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i="0" kern="120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Faculty Practice What They Teach</a:t>
          </a:r>
          <a:r>
            <a:rPr lang="en-US" sz="1200" b="0" i="0" kern="120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                          </a:t>
          </a:r>
          <a:r>
            <a:rPr lang="en-US" sz="1100" b="0" i="0" kern="1200" dirty="0" smtClean="0">
              <a:latin typeface="Calibri Light" charset="0"/>
              <a:ea typeface="Calibri Light" charset="0"/>
              <a:cs typeface="Calibri Light" charset="0"/>
            </a:rPr>
            <a:t>All students take courses designed to prepare them to enter this fast-paced, ever-evolving field.  </a:t>
          </a:r>
          <a:endParaRPr lang="en-US" sz="1100" b="0" i="0" kern="1200" dirty="0">
            <a:latin typeface="Calibri Light" charset="0"/>
            <a:ea typeface="Calibri Light" charset="0"/>
            <a:cs typeface="Calibri Light" charset="0"/>
          </a:endParaRPr>
        </a:p>
      </dsp:txBody>
      <dsp:txXfrm>
        <a:off x="2281572" y="689761"/>
        <a:ext cx="3023149" cy="635727"/>
      </dsp:txXfrm>
    </dsp:sp>
    <dsp:sp modelId="{D863B932-9FD4-2D40-911D-9445D1143C6F}">
      <dsp:nvSpPr>
        <dsp:cNvPr id="0" name=""/>
        <dsp:cNvSpPr/>
      </dsp:nvSpPr>
      <dsp:spPr>
        <a:xfrm>
          <a:off x="2017808" y="1315199"/>
          <a:ext cx="2288650" cy="228899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2D65746-4DE2-954A-8F0E-E8255B136AF6}">
      <dsp:nvSpPr>
        <dsp:cNvPr id="0" name=""/>
        <dsp:cNvSpPr/>
      </dsp:nvSpPr>
      <dsp:spPr>
        <a:xfrm>
          <a:off x="1646584" y="2149205"/>
          <a:ext cx="3031098" cy="635727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i="0" kern="120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Integrative Research Experiences</a:t>
          </a:r>
          <a:r>
            <a:rPr lang="en-US" sz="1200" b="0" i="0" kern="120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                           </a:t>
          </a:r>
          <a:r>
            <a:rPr lang="en-US" sz="1100" b="0" i="0" kern="1200" dirty="0" smtClean="0">
              <a:latin typeface="Calibri Light" charset="0"/>
              <a:ea typeface="Calibri Light" charset="0"/>
              <a:cs typeface="Calibri Light" charset="0"/>
            </a:rPr>
            <a:t>All students participate in collaborative internships with world-class biomedical researchers at Duke. </a:t>
          </a:r>
          <a:endParaRPr lang="en-US" sz="1100" b="0" i="0" kern="1200" dirty="0">
            <a:latin typeface="Calibri Light" charset="0"/>
            <a:ea typeface="Calibri Light" charset="0"/>
            <a:cs typeface="Calibri Light" charset="0"/>
          </a:endParaRPr>
        </a:p>
      </dsp:txBody>
      <dsp:txXfrm>
        <a:off x="1646584" y="2149205"/>
        <a:ext cx="3031098" cy="635727"/>
      </dsp:txXfrm>
    </dsp:sp>
    <dsp:sp modelId="{82602DB7-DDFD-704A-AAAD-D97E42A85584}">
      <dsp:nvSpPr>
        <dsp:cNvPr id="0" name=""/>
        <dsp:cNvSpPr/>
      </dsp:nvSpPr>
      <dsp:spPr>
        <a:xfrm>
          <a:off x="2816365" y="2787786"/>
          <a:ext cx="1966305" cy="196709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E7939E4-AF3A-244A-8239-0081FC5D6E09}">
      <dsp:nvSpPr>
        <dsp:cNvPr id="0" name=""/>
        <dsp:cNvSpPr/>
      </dsp:nvSpPr>
      <dsp:spPr>
        <a:xfrm>
          <a:off x="2198775" y="3473915"/>
          <a:ext cx="3198906" cy="635727"/>
        </a:xfrm>
        <a:prstGeom prst="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i="0" kern="1200" dirty="0" smtClean="0">
              <a:solidFill>
                <a:srgbClr val="F26E04"/>
              </a:solidFill>
              <a:latin typeface="Calibri Light" charset="0"/>
              <a:ea typeface="Calibri Light" charset="0"/>
              <a:cs typeface="Calibri Light" charset="0"/>
            </a:rPr>
            <a:t>Formal Career Preparation and Development         </a:t>
          </a:r>
          <a:r>
            <a:rPr lang="en-US" sz="1100" b="0" i="0" kern="1200" dirty="0" smtClean="0">
              <a:latin typeface="Calibri Light" charset="0"/>
              <a:ea typeface="Calibri Light" charset="0"/>
              <a:cs typeface="Calibri Light" charset="0"/>
            </a:rPr>
            <a:t>All students receive training in career-savvy skills like networking and creating a digital presence. </a:t>
          </a:r>
          <a:endParaRPr lang="en-US" sz="1100" b="0" i="0" kern="1200" dirty="0">
            <a:latin typeface="Calibri Light" charset="0"/>
            <a:ea typeface="Calibri Light" charset="0"/>
            <a:cs typeface="Calibri Light" charset="0"/>
          </a:endParaRPr>
        </a:p>
      </dsp:txBody>
      <dsp:txXfrm>
        <a:off x="2198775" y="3473915"/>
        <a:ext cx="3198906" cy="6357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12CB1-E6B1-7545-8D05-3BDB21F615F2}" type="datetimeFigureOut">
              <a:rPr lang="en-US" smtClean="0"/>
              <a:t>10/20/17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EA13B8-E6D8-AB4E-BC67-9210DB6C79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8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9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6" y="310652"/>
            <a:ext cx="6321552" cy="8321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4666" y="130277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This two-year </a:t>
            </a:r>
            <a:r>
              <a:rPr lang="en-US" b="1" dirty="0" smtClean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program prepares aspiring biostatisticians and data </a:t>
            </a:r>
            <a:r>
              <a:rPr lang="en-US" b="1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scientists </a:t>
            </a:r>
            <a:r>
              <a:rPr lang="en-US" b="1" dirty="0" smtClean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to make outstanding contributions to biomedical </a:t>
            </a:r>
            <a:r>
              <a:rPr lang="en-US" b="1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research </a:t>
            </a:r>
            <a:r>
              <a:rPr lang="en-US" b="1" dirty="0" smtClean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 academic, government, and </a:t>
            </a:r>
            <a:r>
              <a:rPr lang="en-US" b="1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industry settings</a:t>
            </a:r>
            <a:r>
              <a:rPr lang="en-US" b="1" dirty="0" smtClean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.</a:t>
            </a:r>
            <a:endParaRPr lang="en-US" b="1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6" y="1985319"/>
            <a:ext cx="5760720" cy="2872993"/>
          </a:xfrm>
          <a:prstGeom prst="rect">
            <a:avLst/>
          </a:prstGeom>
        </p:spPr>
      </p:pic>
      <p:graphicFrame>
        <p:nvGraphicFramePr>
          <p:cNvPr id="9" name="Diagra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424365"/>
              </p:ext>
            </p:extLst>
          </p:nvPr>
        </p:nvGraphicFramePr>
        <p:xfrm>
          <a:off x="5693559" y="1985319"/>
          <a:ext cx="7044267" cy="4754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046" y="2109115"/>
            <a:ext cx="1371600" cy="394571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986038" y="2197993"/>
            <a:ext cx="0" cy="43891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404666" y="4947075"/>
            <a:ext cx="5763519" cy="822960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The MB program at Duke is a unique experience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. The faculty 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and staff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go above and beyond to make sure their students 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succeed and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the research opportunities in the area are 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unparalleled. Regardless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of your goal after graduation, academia or 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industry, you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can find opportunities that will prepare you for 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your future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career. – </a:t>
            </a:r>
            <a:r>
              <a:rPr lang="en-US" sz="1100" i="1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Emily Perry, </a:t>
            </a:r>
            <a:r>
              <a:rPr lang="en-US" sz="1100" i="1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MB Class of 2017</a:t>
            </a:r>
            <a:endParaRPr lang="en-US" sz="1100" i="1" dirty="0">
              <a:solidFill>
                <a:schemeClr val="tx2"/>
              </a:solidFill>
              <a:latin typeface="Cambria" charset="0"/>
              <a:ea typeface="Cambria" charset="0"/>
              <a:cs typeface="Cambria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2193" y="5874426"/>
            <a:ext cx="5763519" cy="822960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The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interns and </a:t>
            </a:r>
            <a:r>
              <a:rPr lang="en-US" sz="1100" b="1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graduates who have come </a:t>
            </a:r>
            <a:r>
              <a:rPr lang="en-US" sz="1100" b="1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to work </a:t>
            </a:r>
            <a:r>
              <a:rPr lang="en-US" sz="1100" b="1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with us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have been </a:t>
            </a:r>
            <a:r>
              <a:rPr lang="en-US" sz="1100" b="1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well prepared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with a </a:t>
            </a:r>
            <a:r>
              <a:rPr lang="en-US" sz="1100" b="1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solid base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of statistical and 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programming knowledge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, good communication skills, 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and an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enthusiastic desire to learn, 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contribute, and </a:t>
            </a:r>
            <a:r>
              <a:rPr lang="en-US" sz="1100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be part of our team</a:t>
            </a:r>
            <a:r>
              <a:rPr lang="en-US" sz="1100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. – </a:t>
            </a:r>
            <a:r>
              <a:rPr lang="en-US" sz="1100" i="1" dirty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Terry Weber </a:t>
            </a:r>
            <a:r>
              <a:rPr lang="en-US" sz="1100" i="1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Sosa, Vice President</a:t>
            </a:r>
            <a:r>
              <a:rPr lang="en-US" sz="1100" i="1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, </a:t>
            </a:r>
            <a:r>
              <a:rPr lang="en-US" sz="1100" i="1" dirty="0" smtClean="0">
                <a:solidFill>
                  <a:schemeClr val="tx2"/>
                </a:solidFill>
                <a:latin typeface="Cambria" charset="0"/>
                <a:ea typeface="Cambria" charset="0"/>
                <a:cs typeface="Cambria" charset="0"/>
              </a:rPr>
              <a:t>QuintilesIMS</a:t>
            </a:r>
            <a:endParaRPr lang="en-US" sz="1100" i="1" dirty="0">
              <a:solidFill>
                <a:schemeClr val="tx2"/>
              </a:solidFill>
              <a:latin typeface="Cambria" charset="0"/>
              <a:ea typeface="Cambria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43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7794587" y="1552467"/>
            <a:ext cx="4046758" cy="109425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/>
            <a:endParaRPr lang="en-US" sz="1200" b="0" i="0" dirty="0" smtClean="0">
              <a:latin typeface="Calibri Light" charset="0"/>
              <a:ea typeface="Calibri Light" charset="0"/>
              <a:cs typeface="Calibri Light" charset="0"/>
            </a:endParaRPr>
          </a:p>
          <a:p>
            <a:pPr lvl="0" algn="r"/>
            <a:r>
              <a:rPr lang="en-US" sz="1200" b="0" i="0" dirty="0" smtClean="0">
                <a:latin typeface="Calibri Light" charset="0"/>
                <a:ea typeface="Calibri Light" charset="0"/>
                <a:cs typeface="Calibri Light" charset="0"/>
              </a:rPr>
              <a:t>Quintiles, Rho, PPD, INC Research, Astellas Pharmaceuticals, PAREXEL, Novella, Blue Cross Blue Shield, Cigna, Boehringer Ingelheim, Duke Clinical Research Institute, Fred Hutchinson Cancer Research Center</a:t>
            </a:r>
            <a:r>
              <a:rPr lang="en-US" sz="1200" dirty="0" smtClean="0">
                <a:latin typeface="Calibri Light" charset="0"/>
                <a:ea typeface="Calibri Light" charset="0"/>
                <a:cs typeface="Calibri Light" charset="0"/>
              </a:rPr>
              <a:t>, </a:t>
            </a:r>
            <a:r>
              <a:rPr lang="en-US" sz="1200" dirty="0">
                <a:latin typeface="Calibri Light" charset="0"/>
                <a:ea typeface="Calibri Light" charset="0"/>
                <a:cs typeface="Calibri Light" charset="0"/>
              </a:rPr>
              <a:t>Lieber Institute </a:t>
            </a:r>
            <a:r>
              <a:rPr lang="en-US" sz="1200" dirty="0" smtClean="0">
                <a:latin typeface="Calibri Light" charset="0"/>
                <a:ea typeface="Calibri Light" charset="0"/>
                <a:cs typeface="Calibri Light" charset="0"/>
              </a:rPr>
              <a:t>at </a:t>
            </a:r>
            <a:r>
              <a:rPr lang="en-US" sz="1200" dirty="0">
                <a:latin typeface="Calibri Light" charset="0"/>
                <a:ea typeface="Calibri Light" charset="0"/>
                <a:cs typeface="Calibri Light" charset="0"/>
              </a:rPr>
              <a:t>Johns </a:t>
            </a:r>
            <a:r>
              <a:rPr lang="en-US" sz="1200" dirty="0" smtClean="0">
                <a:latin typeface="Calibri Light" charset="0"/>
                <a:ea typeface="Calibri Light" charset="0"/>
                <a:cs typeface="Calibri Light" charset="0"/>
              </a:rPr>
              <a:t>Hopkins</a:t>
            </a:r>
            <a:endParaRPr lang="en-US" sz="120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96" y="4986810"/>
            <a:ext cx="10972800" cy="1243880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582796" y="6361319"/>
            <a:ext cx="6886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Questions? We are here to help! </a:t>
            </a:r>
            <a:r>
              <a:rPr lang="en-US" b="1" dirty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Email: </a:t>
            </a:r>
            <a:r>
              <a:rPr lang="en-US" b="1" dirty="0" smtClean="0">
                <a:solidFill>
                  <a:schemeClr val="tx2"/>
                </a:solidFill>
                <a:latin typeface="Calibri Light" charset="0"/>
                <a:ea typeface="Calibri Light" charset="0"/>
                <a:cs typeface="Calibri Light" charset="0"/>
              </a:rPr>
              <a:t>biostat-admissions@duke.edu</a:t>
            </a:r>
            <a:endParaRPr lang="en-US" b="1" dirty="0">
              <a:solidFill>
                <a:schemeClr val="tx2"/>
              </a:solidFill>
              <a:latin typeface="Calibri Light" charset="0"/>
              <a:ea typeface="Calibri Light" charset="0"/>
              <a:cs typeface="Calibri Light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41" y="1460265"/>
            <a:ext cx="7315200" cy="342626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87" y="118750"/>
            <a:ext cx="7315200" cy="1282136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8359684" y="1091404"/>
            <a:ext cx="3195912" cy="618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en-US" sz="1200" b="0" i="0" dirty="0" smtClean="0">
                <a:latin typeface="Calibri Light" charset="0"/>
                <a:ea typeface="Calibri Light" charset="0"/>
                <a:cs typeface="Calibri Light" charset="0"/>
              </a:rPr>
              <a:t>As statistical programmers, biostatisticians, and data scientists at leading institutions such as: </a:t>
            </a:r>
            <a:endParaRPr lang="en-US" sz="1200" b="0" i="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015163" y="270777"/>
            <a:ext cx="4826182" cy="548640"/>
          </a:xfrm>
          <a:prstGeom prst="round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26E04"/>
                </a:solidFill>
              </a:rPr>
              <a:t>Where Do Students Land After Graduation?</a:t>
            </a:r>
            <a:endParaRPr lang="en-US" b="1" dirty="0">
              <a:solidFill>
                <a:srgbClr val="F26E04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794587" y="3278647"/>
            <a:ext cx="4046758" cy="91833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r"/>
            <a:endParaRPr lang="en-US" sz="1200" b="0" i="0" dirty="0" smtClean="0">
              <a:latin typeface="Calibri Light" charset="0"/>
              <a:ea typeface="Calibri Light" charset="0"/>
              <a:cs typeface="Calibri Light" charset="0"/>
            </a:endParaRPr>
          </a:p>
          <a:p>
            <a:pPr lvl="0" algn="ctr"/>
            <a:r>
              <a:rPr lang="en-US" sz="1200" b="0" i="0" dirty="0" smtClean="0">
                <a:latin typeface="Calibri Light" charset="0"/>
                <a:ea typeface="Calibri Light" charset="0"/>
                <a:cs typeface="Calibri Light" charset="0"/>
              </a:rPr>
              <a:t>North Carolina State University, University of Michigan, Boston University, University of </a:t>
            </a:r>
            <a:r>
              <a:rPr lang="en-US" sz="1200" b="0" i="0" dirty="0" smtClean="0">
                <a:latin typeface="Calibri Light" charset="0"/>
                <a:ea typeface="Calibri Light" charset="0"/>
                <a:cs typeface="Calibri Light" charset="0"/>
              </a:rPr>
              <a:t>Pennsylvania, </a:t>
            </a:r>
            <a:r>
              <a:rPr lang="en-US" sz="1200" b="0" i="0" dirty="0" smtClean="0">
                <a:latin typeface="Calibri Light" charset="0"/>
                <a:ea typeface="Calibri Light" charset="0"/>
                <a:cs typeface="Calibri Light" charset="0"/>
              </a:rPr>
              <a:t>Penn State, University of North Carolina, Duke University</a:t>
            </a:r>
            <a:endParaRPr lang="en-US" sz="1200" b="0" i="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359684" y="2817584"/>
            <a:ext cx="3195912" cy="618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0" i="0" dirty="0" smtClean="0">
                <a:latin typeface="Calibri Light" charset="0"/>
                <a:ea typeface="Calibri Light" charset="0"/>
                <a:cs typeface="Calibri Light" charset="0"/>
              </a:rPr>
              <a:t>As doctoral students </a:t>
            </a:r>
            <a:r>
              <a:rPr lang="en-US" sz="1200" b="0" i="0" dirty="0" smtClean="0">
                <a:latin typeface="Calibri Light" charset="0"/>
                <a:ea typeface="Calibri Light" charset="0"/>
                <a:cs typeface="Calibri Light" charset="0"/>
              </a:rPr>
              <a:t>in </a:t>
            </a:r>
            <a:r>
              <a:rPr lang="en-US" sz="1200" b="0" i="0" dirty="0" smtClean="0">
                <a:latin typeface="Calibri Light" charset="0"/>
                <a:ea typeface="Calibri Light" charset="0"/>
                <a:cs typeface="Calibri Light" charset="0"/>
              </a:rPr>
              <a:t>competitive PhD programs in statistics and biostatistics such as: </a:t>
            </a:r>
            <a:endParaRPr lang="en-US" sz="1200" b="0" i="0" dirty="0">
              <a:latin typeface="Calibri Light" charset="0"/>
              <a:ea typeface="Calibri Light" charset="0"/>
              <a:cs typeface="Calibri Light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794587" y="4348845"/>
            <a:ext cx="4046758" cy="45177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200" b="1" i="1" dirty="0" smtClean="0">
                <a:latin typeface="Calibri Light" charset="0"/>
                <a:ea typeface="Calibri Light" charset="0"/>
                <a:cs typeface="Calibri Light" charset="0"/>
              </a:rPr>
              <a:t>60% of students are placed within 1 month of graduation</a:t>
            </a:r>
          </a:p>
          <a:p>
            <a:pPr lvl="0" algn="ctr"/>
            <a:r>
              <a:rPr lang="en-US" sz="1200" b="1" i="1" dirty="0">
                <a:latin typeface="Calibri Light" charset="0"/>
                <a:ea typeface="Calibri Light" charset="0"/>
                <a:cs typeface="Calibri Light" charset="0"/>
              </a:rPr>
              <a:t>A</a:t>
            </a:r>
            <a:r>
              <a:rPr lang="en-US" sz="1200" b="1" i="1" dirty="0" smtClean="0">
                <a:latin typeface="Calibri Light" charset="0"/>
                <a:ea typeface="Calibri Light" charset="0"/>
                <a:cs typeface="Calibri Light" charset="0"/>
              </a:rPr>
              <a:t>ll students are placed within 3 months of graduation </a:t>
            </a:r>
          </a:p>
        </p:txBody>
      </p:sp>
    </p:spTree>
    <p:extLst>
      <p:ext uri="{BB962C8B-B14F-4D97-AF65-F5344CB8AC3E}">
        <p14:creationId xmlns:p14="http://schemas.microsoft.com/office/powerpoint/2010/main" val="1398617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337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 Light</vt:lpstr>
      <vt:lpstr>Cambria</vt:lpstr>
      <vt:lpstr>Trebuchet MS</vt:lpstr>
      <vt:lpstr>Wingdings 3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Neely, Ph.D.</dc:creator>
  <cp:lastModifiedBy>Michelle Evans</cp:lastModifiedBy>
  <cp:revision>15</cp:revision>
  <dcterms:created xsi:type="dcterms:W3CDTF">2017-10-20T02:14:42Z</dcterms:created>
  <dcterms:modified xsi:type="dcterms:W3CDTF">2017-10-20T12:50:38Z</dcterms:modified>
</cp:coreProperties>
</file>